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ublic Sans Bold" charset="1" panose="00000000000000000000"/>
      <p:regular r:id="rId27"/>
    </p:embeddedFont>
    <p:embeddedFont>
      <p:font typeface="Public San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3.xml" Type="http://schemas.openxmlformats.org/officeDocument/2006/relationships/notesSlide"/><Relationship Id="rId31" Target="notesSlides/notesSlide4.xml" Type="http://schemas.openxmlformats.org/officeDocument/2006/relationships/notesSlide"/><Relationship Id="rId32" Target="notesSlides/notesSlide5.xml" Type="http://schemas.openxmlformats.org/officeDocument/2006/relationships/notesSlide"/><Relationship Id="rId33" Target="notesSlides/notesSlide6.xml" Type="http://schemas.openxmlformats.org/officeDocument/2006/relationships/notesSlide"/><Relationship Id="rId34" Target="notesSlides/notesSlide7.xml" Type="http://schemas.openxmlformats.org/officeDocument/2006/relationships/notesSlide"/><Relationship Id="rId35" Target="notesSlides/notesSlide8.xml" Type="http://schemas.openxmlformats.org/officeDocument/2006/relationships/notesSlide"/><Relationship Id="rId36" Target="notesSlides/notesSlide9.xml" Type="http://schemas.openxmlformats.org/officeDocument/2006/relationships/notesSlide"/><Relationship Id="rId37" Target="notesSlides/notesSlide10.xml" Type="http://schemas.openxmlformats.org/officeDocument/2006/relationships/notesSlide"/><Relationship Id="rId38" Target="notesSlides/notesSlide11.xml" Type="http://schemas.openxmlformats.org/officeDocument/2006/relationships/notesSlide"/><Relationship Id="rId39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3.xml" Type="http://schemas.openxmlformats.org/officeDocument/2006/relationships/notesSlide"/><Relationship Id="rId41" Target="notesSlides/notesSlide14.xml" Type="http://schemas.openxmlformats.org/officeDocument/2006/relationships/notesSlide"/><Relationship Id="rId42" Target="notesSlides/notesSlide15.xml" Type="http://schemas.openxmlformats.org/officeDocument/2006/relationships/notesSlide"/><Relationship Id="rId43" Target="notesSlides/notesSlide16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안녕하십니까. '지금, 잠이 옵니까?'팀에 홍현경입니다.</a:t>
            </a:r>
          </a:p>
          <a:p>
            <a:r>
              <a:rPr lang="en-US"/>
              <a:t/>
            </a:r>
          </a:p>
          <a:p>
            <a:r>
              <a:rPr lang="en-US"/>
              <a:t>오늘 저희가 발표할 주제는 '서울의 밤, 여성의 안전: 데이터 기반 인프라 개선 시급도 분석' 프로젝트입니다."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최종 결과 확인 (0-100점 스케일링)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스케일링: 원시 지수를 0~100점 척도로 Min-Max 스케일링하여 시급도를 직관적으로 표현했습니다.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최종 순위: 최종 시급도는 마포구, 강남구, 노원구 순으로 가장 높게 나타났으며 , 이는 인프라 투자 불균형이 뚜렷함을 보여줍니다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모델의 타당성을 검증하기 위해 **상관관계 분석(Heatmap)**을 수행했으며 , 최종 시급도 지수와 외부 위험 지표와의 관계를 확인했습니다.</a:t>
            </a:r>
          </a:p>
          <a:p>
            <a:r>
              <a:rPr lang="en-US"/>
              <a:t/>
            </a:r>
          </a:p>
          <a:p>
            <a:r>
              <a:rPr lang="en-US"/>
              <a:t>o	성범죄 건수 vs. 성폭력 위험 지수: **$0.89$**라는 매우 강</a:t>
            </a:r>
          </a:p>
          <a:p>
            <a:r>
              <a:rPr lang="en-US"/>
              <a:t>방어력(Y) 요인 간의 관계: 인프라 투입 현황</a:t>
            </a:r>
          </a:p>
          <a:p>
            <a:r>
              <a:rPr lang="en-US"/>
              <a:t>o	CCTV vs. 안심벨: **$0.72$**로 강한 양의 관계입니다. 이는 두 인프라가 정책적으로 함께 설치되는 경향이 강함을 보여줍니다.</a:t>
            </a:r>
          </a:p>
          <a:p>
            <a:r>
              <a:rPr lang="en-US"/>
              <a:t>o	지구대/파출소 vs. 치안센터: $0.05$로 거의 관계가 없어, 두 시설이 독립적인 기준으로 운영됨을 시사합니다.</a:t>
            </a:r>
          </a:p>
          <a:p>
            <a:r>
              <a:rPr lang="en-US"/>
              <a:t/>
            </a:r>
          </a:p>
          <a:p>
            <a:r>
              <a:rPr lang="en-US"/>
              <a:t>일부 지표와의 약한 상관성에도 불구하고, '여성 독거노인' 변수를 취약성 지표로 채택한 이유에 대해 질문이 있을 수 있습니다.</a:t>
            </a:r>
          </a:p>
          <a:p>
            <a:r>
              <a:rPr lang="en-US"/>
              <a:t>•	1. 🎯 고유한 취약성을 반영 (다중 관점 확보):</a:t>
            </a:r>
          </a:p>
          <a:p>
            <a:r>
              <a:rPr lang="en-US"/>
              <a:t>o	'성범죄 건수'나 '성폭력 위험 지수'는 유동 인구나 유흥 시설과 관련된 위험을 주로 포착합니다.</a:t>
            </a:r>
          </a:p>
          <a:p>
            <a:r>
              <a:rPr lang="en-US"/>
              <a:t>o	하지만 여성 독거노인은 노인 인구의 돌봄 공백이나 주거 환경의 취약성 등 별개의, 고유한 사회적/물리적 취약성을 반영합니다.</a:t>
            </a:r>
          </a:p>
          <a:p>
            <a:r>
              <a:rPr lang="en-US"/>
              <a:t>o	이 변수를 포함함으로써 저희 종합 취약성 점수는 **'범죄 위험'**과 **'돌봄 취약성'**이라는 두 가지 다른 차원의 위험을 포괄적으로 측정할 수 있게 됩니다. 통계적으로도 기존 변수와 중복되지 않는 별개의 특성을 담고 있음을 알 수 있습니다.</a:t>
            </a:r>
          </a:p>
          <a:p>
            <a:r>
              <a:rPr lang="en-US"/>
              <a:t>•	2. 💡 정책적 개입의 필요성 (문제 해결 관점):</a:t>
            </a:r>
          </a:p>
          <a:p>
            <a:r>
              <a:rPr lang="en-US"/>
              <a:t>o	저희 지수의 궁극적인 목적은 인프라 개선 시급 지역을 찾아내는 것입니다. 여성 독거노인 밀집 지역은 CCTV뿐만 아니라 안심콜, 방문 돌봄, 노후 시설 개선 등 특화된 인프라가 시급히 필요한 지역입니다.</a:t>
            </a:r>
          </a:p>
          <a:p>
            <a:r>
              <a:rPr lang="en-US"/>
              <a:t>o	이 변수를 제외한다면, 성범죄 위험은 낮지만 노인 취약 계층이 많은 지역은 시급도 계산에서 누락됩니다. 따라서 정책적 우선순위를 더 정밀하게 산출하기 위해 이 변수를 포함했습니다.</a:t>
            </a:r>
          </a:p>
          <a:p>
            <a:r>
              <a:rPr lang="en-US"/>
              <a:t>저희는 이 변수를 단순한 **'통계적 강도'**보다는 **'취약성 지표의 포괄성'**과 '정책적 개입의 필요성' 관점에서 중요한 지표로 판단했습니다.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[최종 입증]: 이 검증 결과는 SORA 지수가 실제 치안 위험 수준을 효과적으로 반영하는 신뢰할 수 있는 정책 지표임을 최종 입증합니다.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6단계에서는 최종 시급도 지수를 지도에 지리적으로 분포를 시각화해서  인프라 개선이 높은 시급도를 나타내는 지역이 직관적으로 파악되어, </a:t>
            </a:r>
          </a:p>
          <a:p>
            <a:r>
              <a:rPr lang="en-US"/>
              <a:t>결정자가 개선 우선순위를 한눈에 확인 할 수 있도록 하였습니다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 저희의 여성 안심 안전 지수는 단순 분석을 넘어, 더 안전하고 편안한 도시 환경 조성을 위한 실질적인 제안을 목표로 하고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(그뒤는 ppt 내용 요약해서 읽기)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한계점 분석: 저희는 데이터 수집의 제약과 모델 및 로직의 아쉬운 점을 잘 알고 있습니다.</a:t>
            </a:r>
          </a:p>
          <a:p>
            <a:r>
              <a:rPr lang="en-US"/>
              <a:t/>
            </a:r>
          </a:p>
          <a:p>
            <a:r>
              <a:rPr lang="en-US"/>
              <a:t>미래 계획: 현재의 단순 비율 모델을 넘어서, 한계점을 철저히 분석하고 지속적으로 개선하는 방안을 찾아, X와 Y의 상관관계나 가중치를 반영한 더 똑똑한 모델을 만들 계획입니다.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 SORA 프로젝트는 더 안전한 도시를 위한 한 걸음이며, 모두가 안심할 수 있는 변화를 만들어 가겠습니다.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앞으로 꾸준히 더 나은 모습으로 발전하겠습니다.</a:t>
            </a:r>
          </a:p>
          <a:p>
            <a:r>
              <a:rPr lang="en-US"/>
              <a:t/>
            </a:r>
          </a:p>
          <a:p>
            <a:r>
              <a:rPr lang="en-US"/>
              <a:t>들어주셔서 감사합니다!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"서울의 밤길, 여성에게 이 도시는 안전한 지역입니까?"라는 문제의식에서 출발하였고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체감 안전도와 현실의 사이에서 시민의 체감 안전도와 실제 위험 사이에는 종종 큰 차이가 존재하며 , 저희 프로젝트는 이 괴리를 데이터로 밝혀 , 여성 안전을 위해 어디에, 어떤 대응이 시급한지 구체적으로 보여주기 위해 시작되었습니다.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저희는 안전 사각지대와 잠재적 고위험 지역을 식별하는 데 초점을 맞추었고</a:t>
            </a:r>
          </a:p>
          <a:p>
            <a:r>
              <a:rPr lang="en-US"/>
              <a:t/>
            </a:r>
          </a:p>
          <a:p>
            <a:r>
              <a:rPr lang="en-US"/>
              <a:t>특히, 범죄에 더욱 취약한 여성과  여성 독거노인 등 특정 계층의 거주 특성을 고려하여 , 잠재적 고위험 지역을 미리 찾아 , 경찰/지자체의 선제적 개입을 유도하는 방향으로 설정하였습니다.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그래서 저희는 Seoul Risk Analytics for Women &amp; Aged라는  **'서울 여성 및 노인 위험 분석'** </a:t>
            </a:r>
          </a:p>
          <a:p>
            <a:r>
              <a:rPr lang="en-US"/>
              <a:t>SORA 프로젝트를 구상하였고,</a:t>
            </a:r>
          </a:p>
          <a:p>
            <a:r>
              <a:rPr lang="en-US"/>
              <a:t/>
            </a:r>
          </a:p>
          <a:p>
            <a:r>
              <a:rPr lang="en-US"/>
              <a:t>SORA는 여성 안심 안전 지수 도출 서비스를 통해 서울시 25개 지역구의 인프라 개선 시급도 지수를 산출합니다.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지수 도출 논리: 도시의 안전도는 **위험 요소(X, 취약성)**는 줄이고, **방어 시설(Y, 방어력)**은 늘려야 한다는 논리를 수치로 분석하는 모델입니다.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시급도 지수 정의: 이 지수는 지역 간 비교를 통해 자원 배분의 우선순위를 정하는 데 도움을 주며 , **'방어력 대비 취약성이 높은 지역'**에 인프라 보강의 우선순위를 부여하기 위해 설계되었습니다.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1단계에서는 분석의 기초 데이터를 정의하고 준비하였고</a:t>
            </a:r>
          </a:p>
          <a:p>
            <a:r>
              <a:rPr lang="en-US"/>
              <a:t/>
            </a:r>
          </a:p>
          <a:p>
            <a:r>
              <a:rPr lang="en-US"/>
              <a:t>저희는 서울시 25개 지역구를 기준으로 취약성(X) 변수와 방어력(Y) 변수를 수집 및 병합했습니다.</a:t>
            </a:r>
          </a:p>
          <a:p>
            <a:r>
              <a:rPr lang="en-US"/>
              <a:t/>
            </a:r>
          </a:p>
          <a:p>
            <a:r>
              <a:rPr lang="en-US"/>
              <a:t>구분주요 지표취약성 (X)성범죄 건수, 성폭력 위험 지수, 여성 독거노인 현황방어력 (Y)CCTV 설치 수, 안심벨 설치 수, 지구대/파출소, 경찰관 인원 수 등</a:t>
            </a:r>
          </a:p>
          <a:p>
            <a:r>
              <a:rPr lang="en-US"/>
              <a:t/>
            </a:r>
          </a:p>
          <a:p>
            <a:r>
              <a:rPr lang="en-US"/>
              <a:t>[여성안전지수.ipynb 코드 참고]</a:t>
            </a:r>
          </a:p>
          <a:p>
            <a:r>
              <a:rPr lang="en-US"/>
              <a:t>데이터 정규화: 지역구 간 규모 편향을 방지하기 위해, 모든 원시 데이터는 0과 1 사이로 Min-Max 스케일링하는 표준화 작업을 거쳤습니다.</a:t>
            </a:r>
          </a:p>
          <a:p>
            <a:r>
              <a:rPr lang="en-US"/>
              <a:t/>
            </a:r>
          </a:p>
          <a:p>
            <a:r>
              <a:rPr lang="en-US"/>
              <a:t>변수 분리 (외부 검증): 저희는 5대 범죄와 112 신고 건수를 모델링 변수에서 제외했습니다. </a:t>
            </a:r>
          </a:p>
          <a:p>
            <a:r>
              <a:rPr lang="en-US"/>
              <a:t/>
            </a:r>
          </a:p>
          <a:p>
            <a:r>
              <a:rPr lang="en-US"/>
              <a:t>이는 5대 범죄를 최종적인 모델 타당성 검증을 위한 목표 변수로 활용하기 위함입니다.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지수를 믿을 수 있을까?</a:t>
            </a:r>
          </a:p>
          <a:p>
            <a:r>
              <a:rPr lang="en-US"/>
              <a:t>시급도 지수를 검증하기 위해 112신고건수와 5대 범죄와의 상관 분석을 통해 다음과 같이 검증을 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2단계에서는 정규화된 각 지표를 바탕으로 종합 취약성 점수와 종합 방어력 점수를 산출했습니다.</a:t>
            </a:r>
          </a:p>
          <a:p>
            <a:r>
              <a:rPr lang="en-US"/>
              <a:t/>
            </a:r>
          </a:p>
          <a:p>
            <a:r>
              <a:rPr lang="en-US"/>
              <a:t>그리고 발견한 특이점이로는 </a:t>
            </a:r>
          </a:p>
          <a:p>
            <a:r>
              <a:rPr lang="en-US"/>
              <a:t>•    강남구: 취약성과 방어력 모두에서 가장 높은 점수를 기록하여, '범죄 발생 빈도가 높지만, 그만큼 자원 투입을 통해 대응하는' 전형적인 사례를 보여줍니다.</a:t>
            </a:r>
          </a:p>
          <a:p>
            <a:r>
              <a:rPr lang="en-US"/>
              <a:t/>
            </a:r>
          </a:p>
          <a:p>
            <a:r>
              <a:rPr lang="en-US"/>
              <a:t>•    관악구/송파구: 취약성 점수(높음)가 방어력 점수(중간)보다 현저히 높아, 보안 인프라와 인력 보강의 필요성이 가장 명확하게 드러나는 지역입니다.</a:t>
            </a:r>
          </a:p>
          <a:p>
            <a:r>
              <a:rPr lang="en-US"/>
              <a:t/>
            </a:r>
          </a:p>
          <a:p>
            <a:r>
              <a:rPr lang="en-US"/>
              <a:t>•    동대문구/중구: 취약성 및 방어력 점수 모두에서 낮은 순위를 차지해, 두 점수 모두에서 낮은 점수를 보이는 '안전하지만 취약할 수 있는' 상태를 보입니다.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3단계: 개선 시급도 지수 산출 </a:t>
            </a:r>
          </a:p>
          <a:p>
            <a:r>
              <a:rPr lang="en-US"/>
              <a:t/>
            </a:r>
          </a:p>
          <a:p>
            <a:r>
              <a:rPr lang="en-US"/>
              <a:t>저희 모델의 핵심인 **원시 개선 시급도 지수**는 취약성(X)을 방어력(Y)으로 나눈 비율로 정의됩니다</a:t>
            </a:r>
          </a:p>
          <a:p>
            <a:r>
              <a:rPr lang="en-US"/>
              <a:t>해석: 이 지수가 높을수록 방어력 대비 취약성이 높아, 인프라 보강이 최우선으로 시급한 지역을 의미합니다.</a:t>
            </a:r>
          </a:p>
          <a:p>
            <a:r>
              <a:rPr lang="en-US"/>
              <a:t>주요 결과: 관악구, 강서구, 강동구가 상위권을 차지했으며, 이는 취약성 높고 방어력 낮아 인프라 보강이 시급함을 시사합니다</a:t>
            </a:r>
          </a:p>
          <a:p>
            <a:r>
              <a:rPr lang="en-US"/>
              <a:t>주요 지역구 비교 분석</a:t>
            </a:r>
          </a:p>
          <a:p>
            <a:r>
              <a:rPr lang="en-US"/>
              <a:t/>
            </a:r>
          </a:p>
          <a:p>
            <a:r>
              <a:rPr lang="en-US"/>
              <a:t>•	강남구 (높은 시급도): 이전 분석에서 강남구는 취약성(X)과 방어력(Y) 모두 1위였습니다. 그러나 취약성 점수가 방어력 점수보다 더 높은 비율로 나타나, 아무리 자원을 많이 투입해도 여전히 범죄 위험이 압도적으로 높아 추가적인 방어력 강화가 필요함을 이 지수가 보여줍니다.</a:t>
            </a:r>
          </a:p>
          <a:p>
            <a:r>
              <a:rPr lang="en-US"/>
              <a:t>•	영등포구, 종로구 (낮은 시급도): 이 지역들은 취약성 점수가 높지 않거나, 혹은 취약성 대비 경찰서/CCTV 등 방어 자원이 매우 효율적으로 배치되어 있어 시급도 비율이 낮게 나왔을 가능성이 높습니다.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4235" y="3313060"/>
            <a:ext cx="1195953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-199">
                <a:solidFill>
                  <a:srgbClr val="FFFBB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서울의 밤, 여성의 안전 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58812" y="5273009"/>
            <a:ext cx="1357037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 spc="-13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데이터 기반 인프라 개선 시급도 분석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08762" y="9201150"/>
            <a:ext cx="671384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AFBFC"/>
                </a:solidFill>
                <a:latin typeface="Public Sans"/>
                <a:ea typeface="Public Sans"/>
                <a:cs typeface="Public Sans"/>
                <a:sym typeface="Public Sans"/>
              </a:rPr>
              <a:t>팀명: 지금, 잠이 옵니까?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AFBFC"/>
                </a:solidFill>
                <a:latin typeface="Public Sans"/>
                <a:ea typeface="Public Sans"/>
                <a:cs typeface="Public Sans"/>
                <a:sym typeface="Public Sans"/>
              </a:rPr>
              <a:t>by. DS 최유희,  DS홍현경, DS 김효진,  DE 김재현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79539" y="8934450"/>
            <a:ext cx="232886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취약성(X) 개별 그래프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7063" y="742607"/>
            <a:ext cx="1699676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2단계 : 개선 시급도 지수 산출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7063" y="2198593"/>
            <a:ext cx="1476985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취약성(X): 강남구가 가장 높고, 도봉구가 가장 낮음 → 위험 요인 분포의 양극화 뚜렷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방어력(Y): 강남구가 가장 높고, 강북구가 가장 낮음 → 안전 인프라의 지역별 불균형 존재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72562" y="8943975"/>
            <a:ext cx="8134021" cy="303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8"/>
              </a:lnSpc>
              <a:spcBef>
                <a:spcPct val="0"/>
              </a:spcBef>
            </a:pPr>
            <a:r>
              <a:rPr lang="en-US" b="true" sz="193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방어력(Y) 개별 그래프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38529" y="4103895"/>
            <a:ext cx="8210883" cy="4690467"/>
          </a:xfrm>
          <a:custGeom>
            <a:avLst/>
            <a:gdLst/>
            <a:ahLst/>
            <a:cxnLst/>
            <a:rect r="r" b="b" t="t" l="l"/>
            <a:pathLst>
              <a:path h="4690467" w="8210883">
                <a:moveTo>
                  <a:pt x="0" y="0"/>
                </a:moveTo>
                <a:lnTo>
                  <a:pt x="8210882" y="0"/>
                </a:lnTo>
                <a:lnTo>
                  <a:pt x="8210882" y="4690467"/>
                </a:lnTo>
                <a:lnTo>
                  <a:pt x="0" y="4690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72562" y="4103895"/>
            <a:ext cx="8210883" cy="4690467"/>
          </a:xfrm>
          <a:custGeom>
            <a:avLst/>
            <a:gdLst/>
            <a:ahLst/>
            <a:cxnLst/>
            <a:rect r="r" b="b" t="t" l="l"/>
            <a:pathLst>
              <a:path h="4690467" w="8210883">
                <a:moveTo>
                  <a:pt x="0" y="0"/>
                </a:moveTo>
                <a:lnTo>
                  <a:pt x="8210882" y="0"/>
                </a:lnTo>
                <a:lnTo>
                  <a:pt x="8210882" y="4690467"/>
                </a:lnTo>
                <a:lnTo>
                  <a:pt x="0" y="4690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7063" y="742607"/>
            <a:ext cx="1699676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3단계 : 개선 시급도 지수 산출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7063" y="1979518"/>
            <a:ext cx="1476985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취약성(X): 지역의 위험 노출 정도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방어력(Y): 위험을 완화하는 인프라 수준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개선 시급도 지수(Z = X / Y): 방어력 대비 취약성이 높을수록 인프라 개선이 시급한 지역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57063" y="3655918"/>
            <a:ext cx="10821274" cy="5775855"/>
          </a:xfrm>
          <a:custGeom>
            <a:avLst/>
            <a:gdLst/>
            <a:ahLst/>
            <a:cxnLst/>
            <a:rect r="r" b="b" t="t" l="l"/>
            <a:pathLst>
              <a:path h="5775855" w="10821274">
                <a:moveTo>
                  <a:pt x="0" y="0"/>
                </a:moveTo>
                <a:lnTo>
                  <a:pt x="10821274" y="0"/>
                </a:lnTo>
                <a:lnTo>
                  <a:pt x="10821274" y="5775855"/>
                </a:lnTo>
                <a:lnTo>
                  <a:pt x="0" y="5775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592392" y="3655918"/>
            <a:ext cx="6410514" cy="6174105"/>
            <a:chOff x="0" y="0"/>
            <a:chExt cx="1688366" cy="16261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8366" cy="1626102"/>
            </a:xfrm>
            <a:custGeom>
              <a:avLst/>
              <a:gdLst/>
              <a:ahLst/>
              <a:cxnLst/>
              <a:rect r="r" b="b" t="t" l="l"/>
              <a:pathLst>
                <a:path h="1626102" w="1688366">
                  <a:moveTo>
                    <a:pt x="0" y="0"/>
                  </a:moveTo>
                  <a:lnTo>
                    <a:pt x="1688366" y="0"/>
                  </a:lnTo>
                  <a:lnTo>
                    <a:pt x="1688366" y="1626102"/>
                  </a:lnTo>
                  <a:lnTo>
                    <a:pt x="0" y="1626102"/>
                  </a:lnTo>
                  <a:close/>
                </a:path>
              </a:pathLst>
            </a:custGeom>
            <a:solidFill>
              <a:srgbClr val="6E40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1688366" cy="1730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BB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최우선 개선 지역 (상위권) :</a:t>
              </a:r>
            </a:p>
            <a:p>
              <a:pPr algn="just">
                <a:lnSpc>
                  <a:spcPts val="4500"/>
                </a:lnSpc>
              </a:pPr>
              <a:r>
                <a:rPr lang="en-US" b="true" sz="3000">
                  <a:solidFill>
                    <a:srgbClr val="FFFBB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</a:p>
            <a:p>
              <a:pPr algn="just">
                <a:lnSpc>
                  <a:spcPts val="3120"/>
                </a:lnSpc>
              </a:pPr>
              <a:r>
                <a:rPr lang="en-US" b="true" sz="2600">
                  <a:solidFill>
                    <a:srgbClr val="FFFBB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b="true" sz="26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→ 취약성 높고 방어력 낮아 인프라 보강 시급</a:t>
              </a:r>
            </a:p>
            <a:p>
              <a:pPr algn="just">
                <a:lnSpc>
                  <a:spcPts val="3900"/>
                </a:lnSpc>
              </a:pPr>
            </a:p>
            <a:p>
              <a:pPr algn="just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BB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시급도 낮은 지역 (하위권) :</a:t>
              </a:r>
            </a:p>
            <a:p>
              <a:pPr algn="just">
                <a:lnSpc>
                  <a:spcPts val="3900"/>
                </a:lnSpc>
              </a:pPr>
              <a:r>
                <a:rPr lang="en-US" b="true" sz="2600">
                  <a:solidFill>
                    <a:srgbClr val="FFFBB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b="true" sz="2600">
                  <a:solidFill>
                    <a:srgbClr val="FFFBB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</a:p>
            <a:p>
              <a:pPr algn="just">
                <a:lnSpc>
                  <a:spcPts val="31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→취약성 낮고 방어력 높아 안전 인프라 작동</a:t>
              </a:r>
            </a:p>
            <a:p>
              <a:pPr algn="just">
                <a:lnSpc>
                  <a:spcPts val="31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</a:p>
            <a:p>
              <a:pPr algn="just">
                <a:lnSpc>
                  <a:spcPts val="3120"/>
                </a:lnSpc>
              </a:pPr>
              <a:r>
                <a:rPr lang="en-US" sz="2600" b="tru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→취약성, 방어력 함께 높아 위험 대비 대응 </a:t>
              </a:r>
            </a:p>
            <a:p>
              <a:pPr algn="just">
                <a:lnSpc>
                  <a:spcPts val="31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  </a:t>
              </a:r>
              <a:r>
                <a:rPr lang="en-US" b="true" sz="26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효율 양호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063" y="3655918"/>
            <a:ext cx="10676644" cy="5775855"/>
          </a:xfrm>
          <a:custGeom>
            <a:avLst/>
            <a:gdLst/>
            <a:ahLst/>
            <a:cxnLst/>
            <a:rect r="r" b="b" t="t" l="l"/>
            <a:pathLst>
              <a:path h="5775855" w="10676644">
                <a:moveTo>
                  <a:pt x="0" y="0"/>
                </a:moveTo>
                <a:lnTo>
                  <a:pt x="10676644" y="0"/>
                </a:lnTo>
                <a:lnTo>
                  <a:pt x="10676644" y="5775855"/>
                </a:lnTo>
                <a:lnTo>
                  <a:pt x="0" y="5775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5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92392" y="3655918"/>
            <a:ext cx="6410514" cy="5775855"/>
            <a:chOff x="0" y="0"/>
            <a:chExt cx="1688366" cy="15212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8366" cy="1521213"/>
            </a:xfrm>
            <a:custGeom>
              <a:avLst/>
              <a:gdLst/>
              <a:ahLst/>
              <a:cxnLst/>
              <a:rect r="r" b="b" t="t" l="l"/>
              <a:pathLst>
                <a:path h="1521213" w="1688366">
                  <a:moveTo>
                    <a:pt x="0" y="0"/>
                  </a:moveTo>
                  <a:lnTo>
                    <a:pt x="1688366" y="0"/>
                  </a:lnTo>
                  <a:lnTo>
                    <a:pt x="1688366" y="1521213"/>
                  </a:lnTo>
                  <a:lnTo>
                    <a:pt x="0" y="1521213"/>
                  </a:lnTo>
                  <a:close/>
                </a:path>
              </a:pathLst>
            </a:custGeom>
            <a:solidFill>
              <a:srgbClr val="6E40C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688366" cy="1540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BB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주요 결과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→ 마포구, 강남구, 노원구순으로 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 </a:t>
              </a:r>
              <a:r>
                <a:rPr lang="en-US" sz="3000" b="tru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시급도가 가장 높게 나타남</a:t>
              </a:r>
            </a:p>
            <a:p>
              <a:pPr algn="l">
                <a:lnSpc>
                  <a:spcPts val="3600"/>
                </a:lnSpc>
              </a:pPr>
            </a:p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BB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결과 해석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→ 인프라 투자 불균형이 뚜렷 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→ 지도를 통해 개선 우선순위를 한눈에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  파악 가능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57063" y="742607"/>
            <a:ext cx="73849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4단계 : 최종 결과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9056" y="1019175"/>
            <a:ext cx="312122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b="true" sz="2999" spc="-59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(0~100점 스케일링)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7063" y="1950943"/>
            <a:ext cx="1476985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3단계 지수를 0~100점으로 Min-Max 스케일링하여 시급도가 직관적으로 표현되도록 변환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가장</a:t>
            </a: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시급한 지역은 100점, 가장 양호한 지역은 0점으로 설정해 막대 차트로 시각화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89667" y="2477327"/>
            <a:ext cx="8531697" cy="7440032"/>
          </a:xfrm>
          <a:custGeom>
            <a:avLst/>
            <a:gdLst/>
            <a:ahLst/>
            <a:cxnLst/>
            <a:rect r="r" b="b" t="t" l="l"/>
            <a:pathLst>
              <a:path h="7440032" w="8531697">
                <a:moveTo>
                  <a:pt x="0" y="0"/>
                </a:moveTo>
                <a:lnTo>
                  <a:pt x="8531698" y="0"/>
                </a:lnTo>
                <a:lnTo>
                  <a:pt x="8531698" y="7440032"/>
                </a:lnTo>
                <a:lnTo>
                  <a:pt x="0" y="7440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6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5991" y="6771464"/>
            <a:ext cx="8221374" cy="2486836"/>
            <a:chOff x="0" y="0"/>
            <a:chExt cx="2165300" cy="654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5300" cy="654969"/>
            </a:xfrm>
            <a:custGeom>
              <a:avLst/>
              <a:gdLst/>
              <a:ahLst/>
              <a:cxnLst/>
              <a:rect r="r" b="b" t="t" l="l"/>
              <a:pathLst>
                <a:path h="654969" w="2165300">
                  <a:moveTo>
                    <a:pt x="48026" y="0"/>
                  </a:moveTo>
                  <a:lnTo>
                    <a:pt x="2117274" y="0"/>
                  </a:lnTo>
                  <a:cubicBezTo>
                    <a:pt x="2130012" y="0"/>
                    <a:pt x="2142227" y="5060"/>
                    <a:pt x="2151234" y="14066"/>
                  </a:cubicBezTo>
                  <a:cubicBezTo>
                    <a:pt x="2160240" y="23073"/>
                    <a:pt x="2165300" y="35289"/>
                    <a:pt x="2165300" y="48026"/>
                  </a:cubicBezTo>
                  <a:lnTo>
                    <a:pt x="2165300" y="606943"/>
                  </a:lnTo>
                  <a:cubicBezTo>
                    <a:pt x="2165300" y="619681"/>
                    <a:pt x="2160240" y="631896"/>
                    <a:pt x="2151234" y="640903"/>
                  </a:cubicBezTo>
                  <a:cubicBezTo>
                    <a:pt x="2142227" y="649909"/>
                    <a:pt x="2130012" y="654969"/>
                    <a:pt x="2117274" y="654969"/>
                  </a:cubicBezTo>
                  <a:lnTo>
                    <a:pt x="48026" y="654969"/>
                  </a:lnTo>
                  <a:cubicBezTo>
                    <a:pt x="35289" y="654969"/>
                    <a:pt x="23073" y="649909"/>
                    <a:pt x="14066" y="640903"/>
                  </a:cubicBezTo>
                  <a:cubicBezTo>
                    <a:pt x="5060" y="631896"/>
                    <a:pt x="0" y="619681"/>
                    <a:pt x="0" y="606943"/>
                  </a:cubicBezTo>
                  <a:lnTo>
                    <a:pt x="0" y="48026"/>
                  </a:lnTo>
                  <a:cubicBezTo>
                    <a:pt x="0" y="35289"/>
                    <a:pt x="5060" y="23073"/>
                    <a:pt x="14066" y="14066"/>
                  </a:cubicBezTo>
                  <a:cubicBezTo>
                    <a:pt x="23073" y="5060"/>
                    <a:pt x="35289" y="0"/>
                    <a:pt x="48026" y="0"/>
                  </a:cubicBezTo>
                  <a:close/>
                </a:path>
              </a:pathLst>
            </a:custGeom>
            <a:solidFill>
              <a:srgbClr val="6E40C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165300" cy="740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57063" y="742607"/>
            <a:ext cx="797503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5단계 : 상관관계 시각화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2985" y="1019175"/>
            <a:ext cx="233336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b="true" sz="2999" spc="-59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(Heatmap)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5991" y="1771892"/>
            <a:ext cx="1084078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목표: 시급도(Z) 모델의 타당성을 검증하기 위한 변수 간 상관관계 시각화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359143"/>
            <a:ext cx="695860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400" spc="-2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&lt;참고 &gt;</a:t>
            </a:r>
          </a:p>
          <a:p>
            <a:pPr algn="just">
              <a:lnSpc>
                <a:spcPts val="1680"/>
              </a:lnSpc>
            </a:pPr>
            <a:r>
              <a:rPr lang="en-US" sz="1400" spc="-2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X와 Y의 관계 :    → 양(+)이면 위험 지역에 인프라가 잘 구축된 것</a:t>
            </a:r>
          </a:p>
          <a:p>
            <a:pPr algn="just">
              <a:lnSpc>
                <a:spcPts val="1680"/>
              </a:lnSpc>
            </a:pPr>
            <a:r>
              <a:rPr lang="en-US" sz="1400" spc="-2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→ 음(-)이면 위험 지역에 인프라가 부족한 것</a:t>
            </a:r>
          </a:p>
          <a:p>
            <a:pPr algn="just">
              <a:lnSpc>
                <a:spcPts val="1680"/>
              </a:lnSpc>
            </a:pPr>
            <a:r>
              <a:rPr lang="en-US" sz="1400" spc="-2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p-value(별표) 의미:  (p&lt;0.05): 유의미 / (p&lt;0.01): 매우 유의미 — 통계적으로 신뢰 가능한 상관관계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063" y="3003542"/>
            <a:ext cx="7879032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 spc="-4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취약성(X) 요인 간의 관계 (모델 구성의 타당성)</a:t>
            </a:r>
          </a:p>
          <a:p>
            <a:pPr algn="l">
              <a:lnSpc>
                <a:spcPts val="3600"/>
              </a:lnSpc>
            </a:pPr>
            <a:r>
              <a:rPr lang="en-US" b="true" sz="2400" spc="-4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→ 위험 요인 간 양(+)의 상관관계 예상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 spc="-4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방어력(Y) 요인 간의 관계 (인프라 투입의 연관성)</a:t>
            </a:r>
          </a:p>
          <a:p>
            <a:pPr algn="l">
              <a:lnSpc>
                <a:spcPts val="3600"/>
              </a:lnSpc>
            </a:pPr>
            <a:r>
              <a:rPr lang="en-US" b="true" sz="2400" spc="-4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→ 안전 인프라 간 양(+)의 상관관계 예상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9309" y="6788104"/>
            <a:ext cx="8354691" cy="235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480" indent="-302740" lvl="1">
              <a:lnSpc>
                <a:spcPts val="4206"/>
              </a:lnSpc>
              <a:buFont typeface="Arial"/>
              <a:buChar char="•"/>
            </a:pPr>
            <a:r>
              <a:rPr lang="en-US" b="true" sz="2804">
                <a:solidFill>
                  <a:srgbClr val="FFFBB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주요</a:t>
            </a:r>
            <a:r>
              <a:rPr lang="en-US" b="true" sz="2804">
                <a:solidFill>
                  <a:srgbClr val="FFFBB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분석 결과:</a:t>
            </a:r>
          </a:p>
          <a:p>
            <a:pPr algn="l">
              <a:lnSpc>
                <a:spcPts val="3599"/>
              </a:lnSpc>
            </a:pPr>
            <a:r>
              <a:rPr lang="en-US" b="true" sz="2399" spc="-47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종합 취약성(X) 점수 vs. 종합 방어력(Y) 점수</a:t>
            </a:r>
          </a:p>
          <a:p>
            <a:pPr algn="l">
              <a:lnSpc>
                <a:spcPts val="3599"/>
              </a:lnSpc>
            </a:pPr>
            <a:r>
              <a:rPr lang="en-US" b="true" sz="2399" spc="-47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→ 0.65(강한 양의 관계)</a:t>
            </a:r>
          </a:p>
          <a:p>
            <a:pPr algn="l">
              <a:lnSpc>
                <a:spcPts val="3599"/>
              </a:lnSpc>
            </a:pPr>
            <a:r>
              <a:rPr lang="en-US" b="true" sz="2399" spc="-47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취약성이</a:t>
            </a:r>
            <a:r>
              <a:rPr lang="en-US" b="true" sz="2399" spc="-47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높은 지역일수록 방어력 인프라도 많이 갖춰져 </a:t>
            </a:r>
          </a:p>
          <a:p>
            <a:pPr algn="l">
              <a:lnSpc>
                <a:spcPts val="3599"/>
              </a:lnSpc>
            </a:pPr>
            <a:r>
              <a:rPr lang="en-US" b="true" sz="2399" spc="-47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</a:t>
            </a:r>
            <a:r>
              <a:rPr lang="en-US" b="true" sz="2399" spc="-47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있다는 것을 의미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675620"/>
          </a:xfrm>
          <a:custGeom>
            <a:avLst/>
            <a:gdLst/>
            <a:ahLst/>
            <a:cxnLst/>
            <a:rect r="r" b="b" t="t" l="l"/>
            <a:pathLst>
              <a:path h="10675620" w="18288000">
                <a:moveTo>
                  <a:pt x="0" y="0"/>
                </a:moveTo>
                <a:lnTo>
                  <a:pt x="18288000" y="0"/>
                </a:lnTo>
                <a:lnTo>
                  <a:pt x="18288000" y="10675620"/>
                </a:lnTo>
                <a:lnTo>
                  <a:pt x="0" y="10675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5776" y="351514"/>
            <a:ext cx="797503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6E40C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6단계 : 지도 시각화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288" y="3464677"/>
            <a:ext cx="15759423" cy="4964218"/>
          </a:xfrm>
          <a:custGeom>
            <a:avLst/>
            <a:gdLst/>
            <a:ahLst/>
            <a:cxnLst/>
            <a:rect r="r" b="b" t="t" l="l"/>
            <a:pathLst>
              <a:path h="4964218" w="15759423">
                <a:moveTo>
                  <a:pt x="0" y="0"/>
                </a:moveTo>
                <a:lnTo>
                  <a:pt x="15759424" y="0"/>
                </a:lnTo>
                <a:lnTo>
                  <a:pt x="15759424" y="4964218"/>
                </a:lnTo>
                <a:lnTo>
                  <a:pt x="0" y="4964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7063" y="742607"/>
            <a:ext cx="12205242" cy="184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더</a:t>
            </a: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안전한 도시를 위한 한 걸음: </a:t>
            </a:r>
          </a:p>
          <a:p>
            <a:pPr algn="l" marL="0" indent="0" lvl="0">
              <a:lnSpc>
                <a:spcPts val="7200"/>
              </a:lnSpc>
            </a:pP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서비스의 효과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1830" y="2825376"/>
            <a:ext cx="8913274" cy="46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여성 안심 안전 지수 도출 서비스의 기대 효과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67927" y="8671522"/>
            <a:ext cx="14352147" cy="128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여성 안심 안전 지수는</a:t>
            </a:r>
            <a:r>
              <a:rPr lang="en-US" b="true" sz="3399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단순한 분석을 넘어, </a:t>
            </a:r>
          </a:p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u="none">
                <a:solidFill>
                  <a:srgbClr val="FFFBB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더 안전하고 편안한 도시 환경 조성을 위한 실질적인 기여</a:t>
            </a:r>
            <a:r>
              <a:rPr lang="en-US" b="true" sz="3999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를 합니다.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8495" y="2773694"/>
            <a:ext cx="605975" cy="605975"/>
          </a:xfrm>
          <a:custGeom>
            <a:avLst/>
            <a:gdLst/>
            <a:ahLst/>
            <a:cxnLst/>
            <a:rect r="r" b="b" t="t" l="l"/>
            <a:pathLst>
              <a:path h="605975" w="605975">
                <a:moveTo>
                  <a:pt x="0" y="0"/>
                </a:moveTo>
                <a:lnTo>
                  <a:pt x="605975" y="0"/>
                </a:lnTo>
                <a:lnTo>
                  <a:pt x="605975" y="605975"/>
                </a:lnTo>
                <a:lnTo>
                  <a:pt x="0" y="605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773694"/>
            <a:ext cx="605975" cy="605975"/>
          </a:xfrm>
          <a:custGeom>
            <a:avLst/>
            <a:gdLst/>
            <a:ahLst/>
            <a:cxnLst/>
            <a:rect r="r" b="b" t="t" l="l"/>
            <a:pathLst>
              <a:path h="605975" w="605975">
                <a:moveTo>
                  <a:pt x="0" y="0"/>
                </a:moveTo>
                <a:lnTo>
                  <a:pt x="605975" y="0"/>
                </a:lnTo>
                <a:lnTo>
                  <a:pt x="605975" y="605975"/>
                </a:lnTo>
                <a:lnTo>
                  <a:pt x="0" y="605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7063" y="742607"/>
            <a:ext cx="15361744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미래</a:t>
            </a: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를 위한 약속: 더 완벽한 지수를 향해!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71331" y="2885721"/>
            <a:ext cx="5461560" cy="46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데이터 수집의 한계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35725" y="2866471"/>
            <a:ext cx="5461560" cy="46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모델 및 로직의 아쉬운 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7927" y="8862022"/>
            <a:ext cx="1435214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8495" y="3460529"/>
            <a:ext cx="15355131" cy="5335908"/>
          </a:xfrm>
          <a:custGeom>
            <a:avLst/>
            <a:gdLst/>
            <a:ahLst/>
            <a:cxnLst/>
            <a:rect r="r" b="b" t="t" l="l"/>
            <a:pathLst>
              <a:path h="5335908" w="15355131">
                <a:moveTo>
                  <a:pt x="0" y="0"/>
                </a:moveTo>
                <a:lnTo>
                  <a:pt x="15355131" y="0"/>
                </a:lnTo>
                <a:lnTo>
                  <a:pt x="15355131" y="5335908"/>
                </a:lnTo>
                <a:lnTo>
                  <a:pt x="0" y="533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7063" y="1599857"/>
            <a:ext cx="51664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한계점 분석 및 지속적인 개선 방안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423" r="0" b="-5235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4292E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15526" y="3717183"/>
            <a:ext cx="13332289" cy="98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true">
                <a:solidFill>
                  <a:srgbClr val="FFEF4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더 안전한 도시를 향한</a:t>
            </a:r>
            <a:r>
              <a:rPr lang="en-US" b="true" sz="6399">
                <a:solidFill>
                  <a:srgbClr val="FFEF4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한 걸음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58582" y="4790381"/>
            <a:ext cx="13731813" cy="138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AFBF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모두가 안심하는</a:t>
            </a:r>
            <a:r>
              <a:rPr lang="en-US" b="true" sz="8000">
                <a:solidFill>
                  <a:srgbClr val="FAFBF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변화를 만듭니다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12260"/>
            <a:ext cx="17417520" cy="123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감사합니다.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311635"/>
            <a:ext cx="5951637" cy="58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더 나은 모습으로 발전하겠습니다.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837" y="0"/>
            <a:ext cx="9573837" cy="10287000"/>
          </a:xfrm>
          <a:custGeom>
            <a:avLst/>
            <a:gdLst/>
            <a:ahLst/>
            <a:cxnLst/>
            <a:rect r="r" b="b" t="t" l="l"/>
            <a:pathLst>
              <a:path h="10287000" w="9573837">
                <a:moveTo>
                  <a:pt x="0" y="0"/>
                </a:moveTo>
                <a:lnTo>
                  <a:pt x="9573837" y="0"/>
                </a:lnTo>
                <a:lnTo>
                  <a:pt x="95738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5" t="0" r="-693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74726" y="6234080"/>
            <a:ext cx="8913274" cy="148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# 서울의 밤길, 여성에게 이 도시는 안전한 지역입니까?</a:t>
            </a:r>
          </a:p>
          <a:p>
            <a:pPr algn="just">
              <a:lnSpc>
                <a:spcPts val="960"/>
              </a:lnSpc>
            </a:pPr>
          </a:p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# 체감 안전도와 현실의 괴리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776339" y="2062664"/>
            <a:ext cx="4687363" cy="138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 spc="-179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여성 안전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67924" y="2395941"/>
            <a:ext cx="10616830" cy="245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</a:p>
          <a:p>
            <a:pPr algn="ctr">
              <a:lnSpc>
                <a:spcPts val="9600"/>
              </a:lnSpc>
            </a:pPr>
            <a:r>
              <a:rPr lang="en-US" b="true" sz="8000" spc="-1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어디가 가장 시급할까요?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0938" y="4690465"/>
            <a:ext cx="4528747" cy="906070"/>
            <a:chOff x="0" y="0"/>
            <a:chExt cx="1192756" cy="2386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2756" cy="238636"/>
            </a:xfrm>
            <a:custGeom>
              <a:avLst/>
              <a:gdLst/>
              <a:ahLst/>
              <a:cxnLst/>
              <a:rect r="r" b="b" t="t" l="l"/>
              <a:pathLst>
                <a:path h="238636" w="1192756">
                  <a:moveTo>
                    <a:pt x="87185" y="0"/>
                  </a:moveTo>
                  <a:lnTo>
                    <a:pt x="1105571" y="0"/>
                  </a:lnTo>
                  <a:cubicBezTo>
                    <a:pt x="1128694" y="0"/>
                    <a:pt x="1150870" y="9186"/>
                    <a:pt x="1167220" y="25536"/>
                  </a:cubicBezTo>
                  <a:cubicBezTo>
                    <a:pt x="1183571" y="41886"/>
                    <a:pt x="1192756" y="64062"/>
                    <a:pt x="1192756" y="87185"/>
                  </a:cubicBezTo>
                  <a:lnTo>
                    <a:pt x="1192756" y="151451"/>
                  </a:lnTo>
                  <a:cubicBezTo>
                    <a:pt x="1192756" y="174574"/>
                    <a:pt x="1183571" y="196750"/>
                    <a:pt x="1167220" y="213100"/>
                  </a:cubicBezTo>
                  <a:cubicBezTo>
                    <a:pt x="1150870" y="229450"/>
                    <a:pt x="1128694" y="238636"/>
                    <a:pt x="1105571" y="238636"/>
                  </a:cubicBezTo>
                  <a:lnTo>
                    <a:pt x="87185" y="238636"/>
                  </a:lnTo>
                  <a:cubicBezTo>
                    <a:pt x="64062" y="238636"/>
                    <a:pt x="41886" y="229450"/>
                    <a:pt x="25536" y="213100"/>
                  </a:cubicBezTo>
                  <a:cubicBezTo>
                    <a:pt x="9186" y="196750"/>
                    <a:pt x="0" y="174574"/>
                    <a:pt x="0" y="151451"/>
                  </a:cubicBezTo>
                  <a:lnTo>
                    <a:pt x="0" y="87185"/>
                  </a:lnTo>
                  <a:cubicBezTo>
                    <a:pt x="0" y="64062"/>
                    <a:pt x="9186" y="41886"/>
                    <a:pt x="25536" y="25536"/>
                  </a:cubicBezTo>
                  <a:cubicBezTo>
                    <a:pt x="41886" y="9186"/>
                    <a:pt x="64062" y="0"/>
                    <a:pt x="87185" y="0"/>
                  </a:cubicBezTo>
                  <a:close/>
                </a:path>
              </a:pathLst>
            </a:custGeom>
            <a:solidFill>
              <a:srgbClr val="6E40C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192756" cy="305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불균형한 안전 인프라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7063" y="742607"/>
            <a:ext cx="12205242" cy="184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문제</a:t>
            </a: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정의: </a:t>
            </a:r>
          </a:p>
          <a:p>
            <a:pPr algn="l" marL="0" indent="0" lvl="0">
              <a:lnSpc>
                <a:spcPts val="7200"/>
              </a:lnSpc>
            </a:pP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안전 사각지대와 잠재적 고위험 지역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79282" y="5742791"/>
            <a:ext cx="6883967" cy="301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범죄에</a:t>
            </a: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더욱 취약한 여성 독거노인 등 특정 계층의 거주 특성 고려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잠재적 고위험 지역을 미리 찾아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</a:t>
            </a: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경찰/지자체의 선제적 개입을 유도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597932" y="4690465"/>
            <a:ext cx="4528747" cy="906070"/>
            <a:chOff x="0" y="0"/>
            <a:chExt cx="1192756" cy="2386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2756" cy="238636"/>
            </a:xfrm>
            <a:custGeom>
              <a:avLst/>
              <a:gdLst/>
              <a:ahLst/>
              <a:cxnLst/>
              <a:rect r="r" b="b" t="t" l="l"/>
              <a:pathLst>
                <a:path h="238636" w="1192756">
                  <a:moveTo>
                    <a:pt x="87185" y="0"/>
                  </a:moveTo>
                  <a:lnTo>
                    <a:pt x="1105571" y="0"/>
                  </a:lnTo>
                  <a:cubicBezTo>
                    <a:pt x="1128694" y="0"/>
                    <a:pt x="1150870" y="9186"/>
                    <a:pt x="1167220" y="25536"/>
                  </a:cubicBezTo>
                  <a:cubicBezTo>
                    <a:pt x="1183571" y="41886"/>
                    <a:pt x="1192756" y="64062"/>
                    <a:pt x="1192756" y="87185"/>
                  </a:cubicBezTo>
                  <a:lnTo>
                    <a:pt x="1192756" y="151451"/>
                  </a:lnTo>
                  <a:cubicBezTo>
                    <a:pt x="1192756" y="174574"/>
                    <a:pt x="1183571" y="196750"/>
                    <a:pt x="1167220" y="213100"/>
                  </a:cubicBezTo>
                  <a:cubicBezTo>
                    <a:pt x="1150870" y="229450"/>
                    <a:pt x="1128694" y="238636"/>
                    <a:pt x="1105571" y="238636"/>
                  </a:cubicBezTo>
                  <a:lnTo>
                    <a:pt x="87185" y="238636"/>
                  </a:lnTo>
                  <a:cubicBezTo>
                    <a:pt x="64062" y="238636"/>
                    <a:pt x="41886" y="229450"/>
                    <a:pt x="25536" y="213100"/>
                  </a:cubicBezTo>
                  <a:cubicBezTo>
                    <a:pt x="9186" y="196750"/>
                    <a:pt x="0" y="174574"/>
                    <a:pt x="0" y="151451"/>
                  </a:cubicBezTo>
                  <a:lnTo>
                    <a:pt x="0" y="87185"/>
                  </a:lnTo>
                  <a:cubicBezTo>
                    <a:pt x="0" y="64062"/>
                    <a:pt x="9186" y="41886"/>
                    <a:pt x="25536" y="25536"/>
                  </a:cubicBezTo>
                  <a:cubicBezTo>
                    <a:pt x="41886" y="9186"/>
                    <a:pt x="64062" y="0"/>
                    <a:pt x="87185" y="0"/>
                  </a:cubicBezTo>
                  <a:close/>
                </a:path>
              </a:pathLst>
            </a:custGeom>
            <a:solidFill>
              <a:srgbClr val="6E40C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192756" cy="305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여성 노인 범죄 취약성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05582" y="5742791"/>
            <a:ext cx="6883967" cy="408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범죄</a:t>
            </a: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예측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</a:t>
            </a: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단순 통계가 아닌, 언제 어디서 위험이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높아지는지 예측하는 기술 필요성 증대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사각지대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</a:t>
            </a: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CCTV, 안심벨, 가로등 등 방어 인프라가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부족한 지역에 대한 선제적 탐지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60791" y="2924326"/>
            <a:ext cx="15602459" cy="136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체감 안전도와 실제 위험 사이에는 종종 큰 차이가 있습니다.</a:t>
            </a:r>
          </a:p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우리 프로젝트는</a:t>
            </a: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이런 괴리를 데이터로 밝히고, </a:t>
            </a:r>
          </a:p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여성 안전을 위해 어디에, 어떤 대응이 시급한지 구체적으로 보여주기 위해 시작되었습니다.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11181" y="1263798"/>
            <a:ext cx="6447759" cy="455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tru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</a:t>
            </a:r>
            <a:r>
              <a:rPr lang="en-US" sz="99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</a:t>
            </a:r>
            <a:r>
              <a:rPr lang="en-US" sz="9999" b="tru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</a:t>
            </a:r>
            <a:r>
              <a:rPr lang="en-US" sz="99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ul</a:t>
            </a:r>
          </a:p>
          <a:p>
            <a:pPr algn="l" marL="0" indent="0" lvl="0">
              <a:lnSpc>
                <a:spcPts val="11999"/>
              </a:lnSpc>
            </a:pPr>
            <a:r>
              <a:rPr lang="en-US" b="true" sz="9999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</a:t>
            </a:r>
            <a:r>
              <a:rPr lang="en-US" b="true" sz="99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isk </a:t>
            </a:r>
            <a:r>
              <a:rPr lang="en-US" b="true" sz="9999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</a:t>
            </a:r>
            <a:r>
              <a:rPr lang="en-US" b="true" sz="99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nalytics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67501" cy="10281783"/>
          </a:xfrm>
          <a:custGeom>
            <a:avLst/>
            <a:gdLst/>
            <a:ahLst/>
            <a:cxnLst/>
            <a:rect r="r" b="b" t="t" l="l"/>
            <a:pathLst>
              <a:path h="10281783" w="10267501">
                <a:moveTo>
                  <a:pt x="0" y="0"/>
                </a:moveTo>
                <a:lnTo>
                  <a:pt x="10267501" y="0"/>
                </a:lnTo>
                <a:lnTo>
                  <a:pt x="10267501" y="10281783"/>
                </a:lnTo>
                <a:lnTo>
                  <a:pt x="0" y="10281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9" b="-5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11181" y="5807223"/>
            <a:ext cx="644775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 Women &amp; Aged</a:t>
            </a:r>
          </a:p>
          <a:p>
            <a:pPr algn="l" marL="0" indent="0" lvl="0">
              <a:lnSpc>
                <a:spcPts val="4560"/>
              </a:lnSpc>
            </a:pPr>
            <a:r>
              <a:rPr lang="en-US" b="true" sz="38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(서울 여성 및 노인 위험 분석)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63791" y="8162362"/>
            <a:ext cx="7742540" cy="69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여성 안심 안전 지수 도출 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94444" y="8886751"/>
            <a:ext cx="6211900" cy="73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서울시 25개 지역구의</a:t>
            </a:r>
          </a:p>
          <a:p>
            <a:pPr algn="r">
              <a:lnSpc>
                <a:spcPts val="287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인프라 개선 시급도 지수를 과학적으로 도출합니다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875" y="3547270"/>
            <a:ext cx="15661425" cy="5305308"/>
          </a:xfrm>
          <a:custGeom>
            <a:avLst/>
            <a:gdLst/>
            <a:ahLst/>
            <a:cxnLst/>
            <a:rect r="r" b="b" t="t" l="l"/>
            <a:pathLst>
              <a:path h="5305308" w="15661425">
                <a:moveTo>
                  <a:pt x="0" y="0"/>
                </a:moveTo>
                <a:lnTo>
                  <a:pt x="15661425" y="0"/>
                </a:lnTo>
                <a:lnTo>
                  <a:pt x="15661425" y="5305308"/>
                </a:lnTo>
                <a:lnTo>
                  <a:pt x="0" y="5305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7063" y="742607"/>
            <a:ext cx="12205242" cy="184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여성</a:t>
            </a: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안전, 어디가 가장 취약할까?</a:t>
            </a:r>
          </a:p>
          <a:p>
            <a:pPr algn="l" marL="0" indent="0" lvl="0">
              <a:lnSpc>
                <a:spcPts val="7200"/>
              </a:lnSpc>
            </a:pP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인프라 개선 시급도 지수 도출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685" y="3550402"/>
            <a:ext cx="15226630" cy="4815422"/>
          </a:xfrm>
          <a:custGeom>
            <a:avLst/>
            <a:gdLst/>
            <a:ahLst/>
            <a:cxnLst/>
            <a:rect r="r" b="b" t="t" l="l"/>
            <a:pathLst>
              <a:path h="4815422" w="15226630">
                <a:moveTo>
                  <a:pt x="0" y="0"/>
                </a:moveTo>
                <a:lnTo>
                  <a:pt x="15226630" y="0"/>
                </a:lnTo>
                <a:lnTo>
                  <a:pt x="15226630" y="4815422"/>
                </a:lnTo>
                <a:lnTo>
                  <a:pt x="0" y="4815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7063" y="742607"/>
            <a:ext cx="15107416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1단계 : 여성</a:t>
            </a: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안전을 결정하는 두 개의 축 </a:t>
            </a:r>
          </a:p>
          <a:p>
            <a:pPr algn="l" marL="0" indent="0" lvl="0">
              <a:lnSpc>
                <a:spcPts val="7200"/>
              </a:lnSpc>
            </a:pP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위험 요소 vs 안전 시설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1830" y="2825376"/>
            <a:ext cx="8913274" cy="46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 spc="-6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취약성(X)과 방어력(Y)이 여성 안전에 미치는 영향 분석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67927" y="8706411"/>
            <a:ext cx="14352147" cy="1190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b="true" sz="3399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도시의 안전도 위험 요소(X)는 줄이고,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방어 시설(Y)은 늘려야 한다는논리를 수치로 분석하는 모델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448985" y="8745638"/>
            <a:ext cx="339396" cy="593942"/>
          </a:xfrm>
          <a:custGeom>
            <a:avLst/>
            <a:gdLst/>
            <a:ahLst/>
            <a:cxnLst/>
            <a:rect r="r" b="b" t="t" l="l"/>
            <a:pathLst>
              <a:path h="593942" w="339396">
                <a:moveTo>
                  <a:pt x="0" y="0"/>
                </a:moveTo>
                <a:lnTo>
                  <a:pt x="339395" y="0"/>
                </a:lnTo>
                <a:lnTo>
                  <a:pt x="339395" y="593942"/>
                </a:lnTo>
                <a:lnTo>
                  <a:pt x="0" y="593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8143" y="2885901"/>
            <a:ext cx="14071714" cy="7035857"/>
          </a:xfrm>
          <a:custGeom>
            <a:avLst/>
            <a:gdLst/>
            <a:ahLst/>
            <a:cxnLst/>
            <a:rect r="r" b="b" t="t" l="l"/>
            <a:pathLst>
              <a:path h="7035857" w="14071714">
                <a:moveTo>
                  <a:pt x="0" y="0"/>
                </a:moveTo>
                <a:lnTo>
                  <a:pt x="14071714" y="0"/>
                </a:lnTo>
                <a:lnTo>
                  <a:pt x="14071714" y="7035857"/>
                </a:lnTo>
                <a:lnTo>
                  <a:pt x="0" y="703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7063" y="742607"/>
            <a:ext cx="12205242" cy="184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데이터</a:t>
            </a: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준비: </a:t>
            </a:r>
          </a:p>
          <a:p>
            <a:pPr algn="l" marL="0" indent="0" lvl="0">
              <a:lnSpc>
                <a:spcPts val="7200"/>
              </a:lnSpc>
            </a:pP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정확한 분석을 위한 재료 모으기!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2066" y="2885901"/>
            <a:ext cx="15743869" cy="5175797"/>
          </a:xfrm>
          <a:custGeom>
            <a:avLst/>
            <a:gdLst/>
            <a:ahLst/>
            <a:cxnLst/>
            <a:rect r="r" b="b" t="t" l="l"/>
            <a:pathLst>
              <a:path h="5175797" w="15743869">
                <a:moveTo>
                  <a:pt x="0" y="0"/>
                </a:moveTo>
                <a:lnTo>
                  <a:pt x="15743868" y="0"/>
                </a:lnTo>
                <a:lnTo>
                  <a:pt x="15743868" y="5175797"/>
                </a:lnTo>
                <a:lnTo>
                  <a:pt x="0" y="5175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7063" y="742607"/>
            <a:ext cx="12205242" cy="184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위험 등급</a:t>
            </a: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매기기: </a:t>
            </a:r>
          </a:p>
          <a:p>
            <a:pPr algn="l" marL="0" indent="0" lvl="0">
              <a:lnSpc>
                <a:spcPts val="7200"/>
              </a:lnSpc>
            </a:pP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'시급도 지수'의 탄생 공식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67927" y="8706411"/>
            <a:ext cx="14352147" cy="58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이 지수는</a:t>
            </a:r>
            <a:r>
              <a:rPr lang="en-US" b="true" sz="3399" u="non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지역 간 비교를 통해 자원 배분의 우선순위를 정하는 데 도움을 줍니다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7927" y="8871547"/>
            <a:ext cx="14352147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BB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검증 결과, ‘최종 시급도 지수’가</a:t>
            </a:r>
            <a:r>
              <a:rPr lang="en-US" b="true" sz="3399" u="none">
                <a:solidFill>
                  <a:srgbClr val="FFFBB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높을수록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 u="none">
                <a:solidFill>
                  <a:srgbClr val="FFFBB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실제 외부 위험 지표도 높아지는 경향을 보임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174545" y="8919172"/>
            <a:ext cx="339396" cy="593942"/>
          </a:xfrm>
          <a:custGeom>
            <a:avLst/>
            <a:gdLst/>
            <a:ahLst/>
            <a:cxnLst/>
            <a:rect r="r" b="b" t="t" l="l"/>
            <a:pathLst>
              <a:path h="593942" w="339396">
                <a:moveTo>
                  <a:pt x="0" y="0"/>
                </a:moveTo>
                <a:lnTo>
                  <a:pt x="339396" y="0"/>
                </a:lnTo>
                <a:lnTo>
                  <a:pt x="339396" y="593942"/>
                </a:lnTo>
                <a:lnTo>
                  <a:pt x="0" y="593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53151" y="2727191"/>
            <a:ext cx="13381594" cy="6055171"/>
          </a:xfrm>
          <a:custGeom>
            <a:avLst/>
            <a:gdLst/>
            <a:ahLst/>
            <a:cxnLst/>
            <a:rect r="r" b="b" t="t" l="l"/>
            <a:pathLst>
              <a:path h="6055171" w="13381594">
                <a:moveTo>
                  <a:pt x="0" y="0"/>
                </a:moveTo>
                <a:lnTo>
                  <a:pt x="13381593" y="0"/>
                </a:lnTo>
                <a:lnTo>
                  <a:pt x="13381593" y="6055172"/>
                </a:lnTo>
                <a:lnTo>
                  <a:pt x="0" y="605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7063" y="742607"/>
            <a:ext cx="16996766" cy="184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6000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우리</a:t>
            </a: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지수는 믿을 수 있을까?</a:t>
            </a:r>
          </a:p>
          <a:p>
            <a:pPr algn="l" marL="0" indent="0" lvl="0">
              <a:lnSpc>
                <a:spcPts val="7200"/>
              </a:lnSpc>
            </a:pPr>
            <a:r>
              <a:rPr lang="en-US" b="true" sz="6000" u="none">
                <a:solidFill>
                  <a:srgbClr val="B89EF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검증: '최종 시급도 지수' vs '외부 위험 지표' 상관분석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DAG3F4ExGOo</dc:identifier>
  <dcterms:modified xsi:type="dcterms:W3CDTF">2011-08-01T06:04:30Z</dcterms:modified>
  <cp:revision>1</cp:revision>
  <dc:title>SORA Project</dc:title>
</cp:coreProperties>
</file>